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450" r:id="rId2"/>
    <p:sldId id="457" r:id="rId3"/>
    <p:sldId id="469" r:id="rId4"/>
    <p:sldId id="470" r:id="rId5"/>
    <p:sldId id="471" r:id="rId6"/>
    <p:sldId id="472" r:id="rId7"/>
    <p:sldId id="473" r:id="rId8"/>
    <p:sldId id="467" r:id="rId9"/>
    <p:sldId id="451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clrMru>
    <a:srgbClr val="0432FF"/>
    <a:srgbClr val="00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 autoAdjust="0"/>
    <p:restoredTop sz="87750" autoAdjust="0"/>
  </p:normalViewPr>
  <p:slideViewPr>
    <p:cSldViewPr snapToGrid="0" snapToObjects="1">
      <p:cViewPr varScale="1">
        <p:scale>
          <a:sx n="114" d="100"/>
          <a:sy n="114" d="100"/>
        </p:scale>
        <p:origin x="276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276" d="100"/>
          <a:sy n="276" d="100"/>
        </p:scale>
        <p:origin x="1232" y="-29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CF7C78-A87B-9B4D-A9D1-7364E5DA120C}" type="datetime1">
              <a:rPr lang="en-US" smtClean="0"/>
              <a:t>4/1/21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F5DE9D-0A37-8441-8B4F-F3BACD0F6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379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AA2943-DE60-F34D-A49E-8FF3146C7A9A}" type="datetime1">
              <a:rPr lang="en-US" smtClean="0"/>
              <a:t>4/1/21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100B7-F0F0-BA4B-98D9-DC51A8C92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734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today we are going to help you go through the team </a:t>
            </a:r>
            <a:r>
              <a:rPr lang="en-US"/>
              <a:t>forming process.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36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480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01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246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083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330" y="993458"/>
            <a:ext cx="7980533" cy="1362075"/>
          </a:xfrm>
        </p:spPr>
        <p:txBody>
          <a:bodyPr anchor="t"/>
          <a:lstStyle>
            <a:lvl1pPr algn="l">
              <a:defRPr lang="en-US" sz="4400" b="1" baseline="0" dirty="0">
                <a:latin typeface="San Serif"/>
                <a:cs typeface="San Serif"/>
              </a:defRPr>
            </a:lvl1pPr>
          </a:lstStyle>
          <a:p>
            <a:r>
              <a:rPr lang="en-US" dirty="0"/>
              <a:t>Click here to edit the master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330" y="2653031"/>
            <a:ext cx="7980533" cy="1500187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San serif"/>
                <a:cs typeface="San serif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79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68F7F9-70EC-BD49-8928-7CB170F9795A}" type="datetime1">
              <a:rPr lang="en-US" smtClean="0"/>
              <a:t>4/1/21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94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48EBF9C-0147-DE49-BEBF-5601345D794C}" type="datetime1">
              <a:rPr lang="en-US" smtClean="0"/>
              <a:t>4/1/21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9111999-15EC-814B-B32F-0BBC9D8C0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7302"/>
            <a:ext cx="7886700" cy="964910"/>
          </a:xfrm>
        </p:spPr>
        <p:txBody>
          <a:bodyPr>
            <a:normAutofit/>
          </a:bodyPr>
          <a:lstStyle>
            <a:lvl1pPr>
              <a:defRPr sz="3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2823809-6443-6843-AD09-B59B7379B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4659339"/>
          </a:xfrm>
        </p:spPr>
        <p:txBody>
          <a:bodyPr/>
          <a:lstStyle>
            <a:lvl1pPr marL="228600" indent="-411480">
              <a:buFont typeface="Wingdings" pitchFamily="2" charset="2"/>
              <a:buChar char="q"/>
              <a:defRPr sz="2600" b="1"/>
            </a:lvl1pPr>
            <a:lvl2pPr indent="-377190"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直線接點 7">
            <a:extLst>
              <a:ext uri="{FF2B5EF4-FFF2-40B4-BE49-F238E27FC236}">
                <a16:creationId xmlns:a16="http://schemas.microsoft.com/office/drawing/2014/main" id="{27172727-4FEE-2641-9E0E-1B9B287C1DE0}"/>
              </a:ext>
            </a:extLst>
          </p:cNvPr>
          <p:cNvCxnSpPr>
            <a:cxnSpLocks/>
          </p:cNvCxnSpPr>
          <p:nvPr userDrawn="1"/>
        </p:nvCxnSpPr>
        <p:spPr>
          <a:xfrm>
            <a:off x="628650" y="1077455"/>
            <a:ext cx="78867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7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Sen sarif"/>
                <a:cs typeface="Sen sarif"/>
              </a:defRPr>
            </a:lvl1pPr>
            <a:lvl2pPr>
              <a:defRPr sz="2400">
                <a:latin typeface="Sen sarif"/>
                <a:cs typeface="Sen sarif"/>
              </a:defRPr>
            </a:lvl2pPr>
            <a:lvl3pPr>
              <a:defRPr sz="2000">
                <a:latin typeface="Sen sarif"/>
                <a:cs typeface="Sen sarif"/>
              </a:defRPr>
            </a:lvl3pPr>
            <a:lvl4pPr>
              <a:defRPr sz="1800">
                <a:latin typeface="Sen sarif"/>
                <a:cs typeface="Sen sarif"/>
              </a:defRPr>
            </a:lvl4pPr>
            <a:lvl5pPr>
              <a:defRPr sz="1800">
                <a:latin typeface="Sen sarif"/>
                <a:cs typeface="Sen sarif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220C52D-8C02-5E4D-9426-D1EE2725AF8B}" type="datetime1">
              <a:rPr lang="en-US" smtClean="0"/>
              <a:t>4/1/21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10" name="直線接點 7"/>
          <p:cNvCxnSpPr/>
          <p:nvPr userDrawn="1"/>
        </p:nvCxnSpPr>
        <p:spPr>
          <a:xfrm>
            <a:off x="457200" y="1178985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629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F953D56-53FA-064E-AAF8-1376460A6387}" type="datetime1">
              <a:rPr lang="en-US" smtClean="0"/>
              <a:t>4/1/21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11" name="直線接點 7"/>
          <p:cNvCxnSpPr/>
          <p:nvPr userDrawn="1"/>
        </p:nvCxnSpPr>
        <p:spPr>
          <a:xfrm>
            <a:off x="457200" y="1178985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574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01A23A-B960-2540-B8F5-FE58184F77E8}" type="datetime1">
              <a:rPr lang="en-US" smtClean="0"/>
              <a:t>4/1/21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42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FA2E91B-46B4-4840-8C61-93A81CE7D388}" type="datetime1">
              <a:rPr lang="en-US" smtClean="0"/>
              <a:t>4/1/21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99555" y="6351498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653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512308-29C4-F544-A0F1-FBC3C4067138}" type="datetime1">
              <a:rPr lang="en-US" smtClean="0"/>
              <a:t>4/1/21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35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6C1DF2-18E9-F140-80E5-AA07E724E416}" type="datetime1">
              <a:rPr lang="en-US" smtClean="0"/>
              <a:t>4/1/21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76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EDF656-61DC-9A42-8D01-12AB0AEA89CE}" type="datetime1">
              <a:rPr lang="en-US" smtClean="0"/>
              <a:t>4/1/21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87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804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22400"/>
            <a:ext cx="8229600" cy="4703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9555" y="637461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4E77BC79-9480-1042-96E1-82B94DA081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44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San serif"/>
          <a:ea typeface="+mj-ea"/>
          <a:cs typeface="San serif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q"/>
        <a:defRPr sz="2800" kern="1200">
          <a:solidFill>
            <a:schemeClr val="tx1"/>
          </a:solidFill>
          <a:latin typeface="San serif"/>
          <a:ea typeface="+mn-ea"/>
          <a:cs typeface="San serif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q"/>
        <a:defRPr sz="2400" kern="1200">
          <a:solidFill>
            <a:schemeClr val="tx1"/>
          </a:solidFill>
          <a:latin typeface="San serif"/>
          <a:ea typeface="+mn-ea"/>
          <a:cs typeface="San serif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San serif"/>
          <a:ea typeface="+mn-ea"/>
          <a:cs typeface="San serif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an serif"/>
          <a:ea typeface="+mn-ea"/>
          <a:cs typeface="San serif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an serif"/>
          <a:ea typeface="+mn-ea"/>
          <a:cs typeface="San serif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ercurymesh.dev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jason-zavala.github.io/smartchess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vectoru.space/prototype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sung-wei-huang/cs3992/issu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tah.zoom.us/j/2468214418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tsung-wei-huang/cs3992/issue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sung-wei-huang/cs3992/issu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docs.google.com/spreadsheets/d/1JfWZkEyoXdVLtHkiwOqk24G7WVhLWMCP113cSe9fgsQ/edit#gid=77123617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7C883-7AFF-244C-AF4A-5B8B8A2E1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4" y="287668"/>
            <a:ext cx="5987839" cy="2221397"/>
          </a:xfrm>
        </p:spPr>
        <p:txBody>
          <a:bodyPr/>
          <a:lstStyle/>
          <a:p>
            <a:r>
              <a:rPr lang="en-US" sz="4800" dirty="0"/>
              <a:t>Lecture 17: Review Peer Comments on Your Prototype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C9C05-F347-0C4F-946E-E4F1C7A0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95A4A3-FF99-754A-8985-6F0657A95CA5}"/>
              </a:ext>
            </a:extLst>
          </p:cNvPr>
          <p:cNvSpPr/>
          <p:nvPr/>
        </p:nvSpPr>
        <p:spPr>
          <a:xfrm>
            <a:off x="0" y="2909455"/>
            <a:ext cx="9144000" cy="186459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Dr. Tsung-Wei Huang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Department of Electrical and Computer Engineering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University of Utah, Salt Lake City, 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3622F-8CA1-A84F-81BC-C2A1FCAEAC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788" b="11971"/>
          <a:stretch/>
        </p:blipFill>
        <p:spPr>
          <a:xfrm>
            <a:off x="-1" y="4788568"/>
            <a:ext cx="9144000" cy="2069432"/>
          </a:xfrm>
          <a:prstGeom prst="rect">
            <a:avLst/>
          </a:prstGeom>
        </p:spPr>
      </p:pic>
      <p:pic>
        <p:nvPicPr>
          <p:cNvPr id="1026" name="Picture 2" descr="Prototype Images | Free Vectors, Stock Photos &amp; PSD">
            <a:extLst>
              <a:ext uri="{FF2B5EF4-FFF2-40B4-BE49-F238E27FC236}">
                <a16:creationId xmlns:a16="http://schemas.microsoft.com/office/drawing/2014/main" id="{204E79AA-031F-7340-8920-54A7B0D28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37567"/>
            <a:ext cx="2553629" cy="255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332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E468FD-95C2-B648-A3E7-C6A146780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1CEA85-68C2-4E45-ADCC-548E339E5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Prototype Recap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C357DE-CC26-D24D-B5BE-943BC5835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prototype?</a:t>
            </a:r>
          </a:p>
        </p:txBody>
      </p:sp>
      <p:pic>
        <p:nvPicPr>
          <p:cNvPr id="1026" name="Picture 2" descr="Week 14) Build a Prototype 2 | aliahmakhali-project">
            <a:extLst>
              <a:ext uri="{FF2B5EF4-FFF2-40B4-BE49-F238E27FC236}">
                <a16:creationId xmlns:a16="http://schemas.microsoft.com/office/drawing/2014/main" id="{71E54EE1-6AA8-324E-9C51-526936505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163" y="4549698"/>
            <a:ext cx="2614008" cy="196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20 Popular Home Styles And Types Of Houses | Rocket Mortgage">
            <a:extLst>
              <a:ext uri="{FF2B5EF4-FFF2-40B4-BE49-F238E27FC236}">
                <a16:creationId xmlns:a16="http://schemas.microsoft.com/office/drawing/2014/main" id="{E9C9E230-C396-AA4F-806F-812F4B0D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947980"/>
            <a:ext cx="5642517" cy="243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2ECD9F3-557D-4444-9333-7B95A60A4CDC}"/>
              </a:ext>
            </a:extLst>
          </p:cNvPr>
          <p:cNvSpPr/>
          <p:nvPr/>
        </p:nvSpPr>
        <p:spPr>
          <a:xfrm>
            <a:off x="6579220" y="1947980"/>
            <a:ext cx="1936130" cy="2289483"/>
          </a:xfrm>
          <a:prstGeom prst="wedgeRoundRectCallout">
            <a:avLst>
              <a:gd name="adj1" fmla="val -63454"/>
              <a:gd name="adj2" fmla="val -2127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Final Goal: A house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935CBE66-DA8A-D04A-87FD-F2FDB9D94949}"/>
              </a:ext>
            </a:extLst>
          </p:cNvPr>
          <p:cNvSpPr/>
          <p:nvPr/>
        </p:nvSpPr>
        <p:spPr>
          <a:xfrm>
            <a:off x="509239" y="4549698"/>
            <a:ext cx="4932556" cy="1960506"/>
          </a:xfrm>
          <a:prstGeom prst="wedgeRoundRectCallout">
            <a:avLst>
              <a:gd name="adj1" fmla="val 56297"/>
              <a:gd name="adj2" fmla="val -2753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Prototype: a small type of work to demonstrate the feasibility of your proposed approach to the final goal. </a:t>
            </a:r>
          </a:p>
          <a:p>
            <a:pPr algn="ctr"/>
            <a:r>
              <a:rPr lang="en-US" sz="2200" b="1" dirty="0">
                <a:solidFill>
                  <a:srgbClr val="FF0000"/>
                </a:solidFill>
              </a:rPr>
              <a:t>Key question: why should I believe in your proposed technical work?</a:t>
            </a:r>
          </a:p>
        </p:txBody>
      </p:sp>
    </p:spTree>
    <p:extLst>
      <p:ext uri="{BB962C8B-B14F-4D97-AF65-F5344CB8AC3E}">
        <p14:creationId xmlns:p14="http://schemas.microsoft.com/office/powerpoint/2010/main" val="2658119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8C78-A2B3-AA4C-8D8A-AB3FAABA7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76B3C9-FEDA-4442-81EE-6D82E4EF0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Example 1: </a:t>
            </a:r>
            <a:r>
              <a:rPr lang="en-US" dirty="0" err="1"/>
              <a:t>MercuryMesh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CF28531-58E9-8E49-87F4-A3CABEAAC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375" y="1787383"/>
            <a:ext cx="8856625" cy="357635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2011F3-778D-EE49-9DAF-9D1CF637A36B}"/>
              </a:ext>
            </a:extLst>
          </p:cNvPr>
          <p:cNvSpPr txBox="1"/>
          <p:nvPr/>
        </p:nvSpPr>
        <p:spPr>
          <a:xfrm>
            <a:off x="628650" y="5659575"/>
            <a:ext cx="274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https://mercurymesh.dev/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7329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8C78-A2B3-AA4C-8D8A-AB3FAABA7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76B3C9-FEDA-4442-81EE-6D82E4EF0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Example 2: Smart Chess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232D5C-A9B6-494E-AA75-35CAD82527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39" y="1361634"/>
            <a:ext cx="8908377" cy="453736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9A6F75-6259-B14D-80F0-B159653AD3D1}"/>
              </a:ext>
            </a:extLst>
          </p:cNvPr>
          <p:cNvSpPr txBox="1"/>
          <p:nvPr/>
        </p:nvSpPr>
        <p:spPr>
          <a:xfrm>
            <a:off x="628650" y="5659575"/>
            <a:ext cx="4224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https://jason-zavala.github.io/smartchess/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9470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8C78-A2B3-AA4C-8D8A-AB3FAABA7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76B3C9-FEDA-4442-81EE-6D82E4EF0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Example 3: </a:t>
            </a:r>
            <a:r>
              <a:rPr lang="en-US" dirty="0" err="1"/>
              <a:t>UVector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9A6F75-6259-B14D-80F0-B159653AD3D1}"/>
              </a:ext>
            </a:extLst>
          </p:cNvPr>
          <p:cNvSpPr txBox="1"/>
          <p:nvPr/>
        </p:nvSpPr>
        <p:spPr>
          <a:xfrm>
            <a:off x="628650" y="5916053"/>
            <a:ext cx="3381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https://vectoru.space/prototype/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1B240E-4914-7149-BA4B-BA145EEA9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5071"/>
            <a:ext cx="9144000" cy="440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67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E468FD-95C2-B648-A3E7-C6A146780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1CEA85-68C2-4E45-ADCC-548E339E5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Peer Evaluation for Prototype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C357DE-CC26-D24D-B5BE-943BC5835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team should receive other’s comment</a:t>
            </a:r>
          </a:p>
          <a:p>
            <a:pPr lvl="1"/>
            <a:r>
              <a:rPr lang="en-US" dirty="0">
                <a:hlinkClick r:id="rId3"/>
              </a:rPr>
              <a:t>https://github.com/tsung-wei-huang/cs3992/issues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03343-03F0-3D40-B1FC-3B8255699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783" y="2412315"/>
            <a:ext cx="6530433" cy="40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55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0C74C9-362C-A546-9C77-41FB29894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9FAB15-5995-BB47-A800-79C378143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Peer Evaluation is Important?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9D6756-94DA-7B4B-815D-C96A414B6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404754"/>
          </a:xfrm>
        </p:spPr>
        <p:txBody>
          <a:bodyPr/>
          <a:lstStyle/>
          <a:p>
            <a:r>
              <a:rPr lang="en-US" dirty="0"/>
              <a:t>Prototype is built to demonstrate to others</a:t>
            </a:r>
          </a:p>
          <a:p>
            <a:r>
              <a:rPr lang="en-US" dirty="0"/>
              <a:t>You need to demonstrate a prototype when you</a:t>
            </a:r>
          </a:p>
          <a:p>
            <a:pPr lvl="1"/>
            <a:r>
              <a:rPr lang="en-US" dirty="0"/>
              <a:t>Launch a new project in a company</a:t>
            </a:r>
          </a:p>
          <a:p>
            <a:pPr lvl="1"/>
            <a:r>
              <a:rPr lang="en-US" dirty="0"/>
              <a:t>Launch a start-up </a:t>
            </a:r>
          </a:p>
          <a:p>
            <a:pPr lvl="1"/>
            <a:r>
              <a:rPr lang="en-US" dirty="0"/>
              <a:t>Launch a research project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You need to let others know you can do it</a:t>
            </a:r>
          </a:p>
          <a:p>
            <a:pPr lvl="1"/>
            <a:r>
              <a:rPr lang="en-US" dirty="0"/>
              <a:t>OK, now I trust your technical capability</a:t>
            </a:r>
          </a:p>
          <a:p>
            <a:pPr lvl="1"/>
            <a:r>
              <a:rPr lang="en-US" dirty="0"/>
              <a:t>OK, now I know your idea is realistic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954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1A5142-67A8-104B-BF4B-A7D8BF872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057811-D278-3843-AFA3-FCFF621E2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Prototype Discussion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096DE9-9799-264E-B734-06E0E3E81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3"/>
            <a:ext cx="7886700" cy="5322571"/>
          </a:xfrm>
        </p:spPr>
        <p:txBody>
          <a:bodyPr>
            <a:normAutofit/>
          </a:bodyPr>
          <a:lstStyle/>
          <a:p>
            <a:r>
              <a:rPr lang="en-US" dirty="0"/>
              <a:t>We have opened 10 breakout rooms</a:t>
            </a:r>
          </a:p>
          <a:p>
            <a:pPr lvl="1"/>
            <a:r>
              <a:rPr lang="en-US" dirty="0"/>
              <a:t>Zoom: </a:t>
            </a:r>
            <a:r>
              <a:rPr lang="en-US" dirty="0">
                <a:hlinkClick r:id="rId3"/>
              </a:rPr>
              <a:t>https://utah.zoom.us/j/2468214418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1-9 are assigned for each team</a:t>
            </a:r>
          </a:p>
          <a:p>
            <a:pPr lvl="1"/>
            <a:r>
              <a:rPr lang="en-US" dirty="0"/>
              <a:t>Thesis track students are in room 10</a:t>
            </a:r>
          </a:p>
          <a:p>
            <a:r>
              <a:rPr lang="en-US" dirty="0"/>
              <a:t>Each group works together to do the following:</a:t>
            </a:r>
          </a:p>
          <a:p>
            <a:pPr lvl="1"/>
            <a:r>
              <a:rPr lang="en-US" dirty="0"/>
              <a:t>Review others’ comments on your prototype at your project issue post: </a:t>
            </a:r>
            <a:r>
              <a:rPr lang="en-US" dirty="0">
                <a:hlinkClick r:id="rId4"/>
              </a:rPr>
              <a:t>https://github.com/tsung-wei-huang/cs3992/issues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Discuss two items:</a:t>
            </a:r>
          </a:p>
          <a:p>
            <a:pPr lvl="2"/>
            <a:r>
              <a:rPr lang="en-US" dirty="0"/>
              <a:t>Do people correctly understand what you plan to do?</a:t>
            </a:r>
          </a:p>
          <a:p>
            <a:pPr lvl="2"/>
            <a:r>
              <a:rPr lang="en-US" dirty="0"/>
              <a:t>What do you plan to improve based on these comments?</a:t>
            </a:r>
          </a:p>
          <a:p>
            <a:r>
              <a:rPr lang="en-US" dirty="0"/>
              <a:t>We will come back to have each team to speak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903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1A5142-67A8-104B-BF4B-A7D8BF872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057811-D278-3843-AFA3-FCFF621E2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Get You Off the Ground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2D0DBF-498B-EB47-B17B-E280C0AD6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078671"/>
          </a:xfrm>
        </p:spPr>
        <p:txBody>
          <a:bodyPr>
            <a:normAutofit fontScale="92500"/>
          </a:bodyPr>
          <a:lstStyle/>
          <a:p>
            <a:r>
              <a:rPr lang="en-US" dirty="0"/>
              <a:t>Step #1: Visit the your project post </a:t>
            </a:r>
          </a:p>
          <a:p>
            <a:pPr lvl="1"/>
            <a:r>
              <a:rPr lang="en-US" dirty="0">
                <a:hlinkClick r:id="rId3"/>
              </a:rPr>
              <a:t>https://github.com/tsung-wei-huang/cs3992/issues</a:t>
            </a:r>
            <a:r>
              <a:rPr lang="en-US" dirty="0"/>
              <a:t> </a:t>
            </a:r>
          </a:p>
          <a:p>
            <a:r>
              <a:rPr lang="en-US" dirty="0"/>
              <a:t>Step #2: Review comments on your prototype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Step #3: Discuss the two items in the worksheet</a:t>
            </a:r>
          </a:p>
          <a:p>
            <a:pPr lvl="1"/>
            <a:r>
              <a:rPr lang="en-US" dirty="0">
                <a:hlinkClick r:id="rId4"/>
              </a:rPr>
              <a:t>https://docs.google.com/spreadsheets/d/1JfWZkEyoXdVLtHkiwOqk24G7WVhLWMCP113cSe9fgsQ/edit#gid=771236172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Check in your attendance by marking your name </a:t>
            </a:r>
            <a:r>
              <a:rPr lang="en-US" b="1" dirty="0"/>
              <a:t>in bold</a:t>
            </a:r>
          </a:p>
          <a:p>
            <a:r>
              <a:rPr lang="en-US" dirty="0"/>
              <a:t>Step #4: Select one person to present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889698-C54C-E447-A22E-180429425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4780" y="2676287"/>
            <a:ext cx="5504775" cy="1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171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5752</TotalTime>
  <Words>412</Words>
  <Application>Microsoft Macintosh PowerPoint</Application>
  <PresentationFormat>On-screen Show (4:3)</PresentationFormat>
  <Paragraphs>67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San serif</vt:lpstr>
      <vt:lpstr>San serif</vt:lpstr>
      <vt:lpstr>Sen sarif</vt:lpstr>
      <vt:lpstr>Arial</vt:lpstr>
      <vt:lpstr>Calibri</vt:lpstr>
      <vt:lpstr>Wingdings</vt:lpstr>
      <vt:lpstr>Office Theme</vt:lpstr>
      <vt:lpstr>Lecture 17: Review Peer Comments on Your Prototype</vt:lpstr>
      <vt:lpstr>Prototype Recap</vt:lpstr>
      <vt:lpstr>Example 1: MercuryMesh</vt:lpstr>
      <vt:lpstr>Example 2: Smart Chess</vt:lpstr>
      <vt:lpstr>Example 3: UVector</vt:lpstr>
      <vt:lpstr>Peer Evaluation for Prototype</vt:lpstr>
      <vt:lpstr>Why Peer Evaluation is Important?</vt:lpstr>
      <vt:lpstr>Project Prototype Discussion</vt:lpstr>
      <vt:lpstr>To Get You Off the Ground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Introduction to Computer Design Problems</dc:title>
  <dc:creator>Huang, Tsung-Wei</dc:creator>
  <cp:lastModifiedBy>Huang, Tsung-Wei</cp:lastModifiedBy>
  <cp:revision>853</cp:revision>
  <dcterms:created xsi:type="dcterms:W3CDTF">2020-01-09T06:22:26Z</dcterms:created>
  <dcterms:modified xsi:type="dcterms:W3CDTF">2021-04-02T05:06:58Z</dcterms:modified>
</cp:coreProperties>
</file>